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9" r:id="rId2"/>
  </p:sldIdLst>
  <p:sldSz cx="15119350" cy="10691813"/>
  <p:notesSz cx="6807200" cy="9939338"/>
  <p:defaultTextStyle>
    <a:defPPr>
      <a:defRPr lang="zh-TW"/>
    </a:defPPr>
    <a:lvl1pPr marL="0" algn="l" defTabSz="1238892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1pPr>
    <a:lvl2pPr marL="619446" algn="l" defTabSz="1238892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2pPr>
    <a:lvl3pPr marL="1238892" algn="l" defTabSz="1238892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3pPr>
    <a:lvl4pPr marL="1858340" algn="l" defTabSz="1238892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4pPr>
    <a:lvl5pPr marL="2477786" algn="l" defTabSz="1238892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5pPr>
    <a:lvl6pPr marL="3097232" algn="l" defTabSz="1238892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6pPr>
    <a:lvl7pPr marL="3716678" algn="l" defTabSz="1238892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7pPr>
    <a:lvl8pPr marL="4336124" algn="l" defTabSz="1238892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8pPr>
    <a:lvl9pPr marL="4955572" algn="l" defTabSz="1238892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9D76"/>
    <a:srgbClr val="F6F0EA"/>
    <a:srgbClr val="D59E93"/>
    <a:srgbClr val="5AB269"/>
    <a:srgbClr val="6A79A2"/>
    <a:srgbClr val="F8F6F2"/>
    <a:srgbClr val="FFF1E5"/>
    <a:srgbClr val="FC8624"/>
    <a:srgbClr val="F0E7DD"/>
    <a:srgbClr val="C7C5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91" autoAdjust="0"/>
    <p:restoredTop sz="94454" autoAdjust="0"/>
  </p:normalViewPr>
  <p:slideViewPr>
    <p:cSldViewPr snapToGrid="0">
      <p:cViewPr varScale="1">
        <p:scale>
          <a:sx n="45" d="100"/>
          <a:sy n="45" d="100"/>
        </p:scale>
        <p:origin x="15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7560000" cy="10692000"/>
          </a:xfrm>
          <a:prstGeom prst="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7559350" y="-187"/>
            <a:ext cx="7560000" cy="10692000"/>
          </a:xfrm>
          <a:prstGeom prst="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5212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E3807-5E1F-47DD-826B-05D25261C526}" type="datetimeFigureOut">
              <a:rPr lang="zh-TW" altLang="en-US" smtClean="0"/>
              <a:t>2020/11/5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09191-A453-4AF4-B7E6-8D11E4BBC7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4551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E3807-5E1F-47DD-826B-05D25261C526}" type="datetimeFigureOut">
              <a:rPr lang="zh-TW" altLang="en-US" smtClean="0"/>
              <a:t>2020/11/5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09191-A453-4AF4-B7E6-8D11E4BBC7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6665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4125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E3807-5E1F-47DD-826B-05D25261C526}" type="datetimeFigureOut">
              <a:rPr lang="zh-TW" altLang="en-US" smtClean="0"/>
              <a:t>2020/11/5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09191-A453-4AF4-B7E6-8D11E4BBC7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7922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E3807-5E1F-47DD-826B-05D25261C526}" type="datetimeFigureOut">
              <a:rPr lang="zh-TW" altLang="en-US" smtClean="0"/>
              <a:t>2020/11/5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09191-A453-4AF4-B7E6-8D11E4BBC7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6254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E3807-5E1F-47DD-826B-05D25261C526}" type="datetimeFigureOut">
              <a:rPr lang="zh-TW" altLang="en-US" smtClean="0"/>
              <a:t>2020/11/5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09191-A453-4AF4-B7E6-8D11E4BBC7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9823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E3807-5E1F-47DD-826B-05D25261C526}" type="datetimeFigureOut">
              <a:rPr lang="zh-TW" altLang="en-US" smtClean="0"/>
              <a:t>2020/11/5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09191-A453-4AF4-B7E6-8D11E4BBC7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0279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E3807-5E1F-47DD-826B-05D25261C526}" type="datetimeFigureOut">
              <a:rPr lang="zh-TW" altLang="en-US" smtClean="0"/>
              <a:t>2020/11/5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09191-A453-4AF4-B7E6-8D11E4BBC7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7652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E3807-5E1F-47DD-826B-05D25261C526}" type="datetimeFigureOut">
              <a:rPr lang="zh-TW" altLang="en-US" smtClean="0"/>
              <a:t>2020/11/5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09191-A453-4AF4-B7E6-8D11E4BBC7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6884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E3807-5E1F-47DD-826B-05D25261C526}" type="datetimeFigureOut">
              <a:rPr lang="zh-TW" altLang="en-US" smtClean="0"/>
              <a:t>2020/11/5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09191-A453-4AF4-B7E6-8D11E4BBC7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2395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E3807-5E1F-47DD-826B-05D25261C526}" type="datetimeFigureOut">
              <a:rPr lang="zh-TW" altLang="en-US" smtClean="0"/>
              <a:t>2020/11/5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09191-A453-4AF4-B7E6-8D11E4BBC7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3177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/>
          <p:cNvSpPr/>
          <p:nvPr/>
        </p:nvSpPr>
        <p:spPr>
          <a:xfrm>
            <a:off x="10325099" y="-20953"/>
            <a:ext cx="1814123" cy="982997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/>
          <a:p>
            <a:endParaRPr lang="en-US" altLang="zh-TW" sz="1200" b="1" dirty="0">
              <a:solidFill>
                <a:schemeClr val="bg1"/>
              </a:solidFill>
              <a:latin typeface="Century Gothic" panose="020B0502020202020204" pitchFamily="34" charset="0"/>
              <a:ea typeface="微軟正黑體" panose="020B0604030504040204" pitchFamily="34" charset="-120"/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1138192" y="559031"/>
            <a:ext cx="2751501" cy="253916"/>
            <a:chOff x="4112172" y="585692"/>
            <a:chExt cx="2751501" cy="253916"/>
          </a:xfrm>
        </p:grpSpPr>
        <p:grpSp>
          <p:nvGrpSpPr>
            <p:cNvPr id="8" name="群組 7"/>
            <p:cNvGrpSpPr/>
            <p:nvPr/>
          </p:nvGrpSpPr>
          <p:grpSpPr>
            <a:xfrm>
              <a:off x="4113657" y="585692"/>
              <a:ext cx="2750016" cy="253916"/>
              <a:chOff x="355898" y="206993"/>
              <a:chExt cx="2271350" cy="253916"/>
            </a:xfrm>
          </p:grpSpPr>
          <p:sp>
            <p:nvSpPr>
              <p:cNvPr id="10" name="文字方塊 9"/>
              <p:cNvSpPr txBox="1"/>
              <p:nvPr/>
            </p:nvSpPr>
            <p:spPr>
              <a:xfrm>
                <a:off x="355898" y="210840"/>
                <a:ext cx="483724" cy="246221"/>
              </a:xfrm>
              <a:prstGeom prst="rect">
                <a:avLst/>
              </a:prstGeom>
              <a:noFill/>
            </p:spPr>
            <p:txBody>
              <a:bodyPr wrap="none" lIns="36000" rIns="36000" rtlCol="0" anchor="ctr">
                <a:spAutoFit/>
              </a:bodyPr>
              <a:lstStyle/>
              <a:p>
                <a:pPr algn="ctr"/>
                <a:r>
                  <a:rPr lang="zh-TW" altLang="en-US" sz="1000" dirty="0" smtClean="0">
                    <a:ln w="9525"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entury Gothic" panose="020B0502020202020204" pitchFamily="34" charset="0"/>
                    <a:ea typeface="微軟正黑體" panose="020B0604030504040204" pitchFamily="34" charset="-120"/>
                  </a:rPr>
                  <a:t>口罩系列</a:t>
                </a:r>
                <a:endParaRPr lang="en-US" altLang="zh-TW" sz="1000" dirty="0" smtClean="0">
                  <a:ln w="9525"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latin typeface="Century Gothic" panose="020B0502020202020204" pitchFamily="34" charset="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11" name="文字方塊 10"/>
              <p:cNvSpPr txBox="1"/>
              <p:nvPr/>
            </p:nvSpPr>
            <p:spPr>
              <a:xfrm>
                <a:off x="1044566" y="210840"/>
                <a:ext cx="589642" cy="246221"/>
              </a:xfrm>
              <a:prstGeom prst="rect">
                <a:avLst/>
              </a:prstGeom>
              <a:noFill/>
            </p:spPr>
            <p:txBody>
              <a:bodyPr wrap="none" lIns="36000" rIns="36000" rtlCol="0" anchor="ctr">
                <a:spAutoFit/>
              </a:bodyPr>
              <a:lstStyle/>
              <a:p>
                <a:pPr algn="ctr"/>
                <a:r>
                  <a:rPr lang="zh-TW" altLang="en-US" sz="1000" b="1" dirty="0" smtClean="0">
                    <a:ln w="9525">
                      <a:noFill/>
                    </a:ln>
                    <a:solidFill>
                      <a:srgbClr val="0070C0"/>
                    </a:solidFill>
                    <a:latin typeface="Century Gothic" panose="020B0502020202020204" pitchFamily="34" charset="0"/>
                    <a:ea typeface="微軟正黑體" panose="020B0604030504040204" pitchFamily="34" charset="-120"/>
                  </a:rPr>
                  <a:t>防護衣系列</a:t>
                </a:r>
                <a:endParaRPr lang="en-US" altLang="zh-TW" sz="1000" b="1" dirty="0" smtClean="0">
                  <a:ln w="9525">
                    <a:noFill/>
                  </a:ln>
                  <a:solidFill>
                    <a:srgbClr val="0070C0"/>
                  </a:solidFill>
                  <a:latin typeface="Century Gothic" panose="020B0502020202020204" pitchFamily="34" charset="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12" name="文字方塊 11"/>
              <p:cNvSpPr txBox="1"/>
              <p:nvPr/>
            </p:nvSpPr>
            <p:spPr>
              <a:xfrm>
                <a:off x="2344770" y="206993"/>
                <a:ext cx="282478" cy="253916"/>
              </a:xfrm>
              <a:prstGeom prst="rect">
                <a:avLst/>
              </a:prstGeom>
              <a:noFill/>
            </p:spPr>
            <p:txBody>
              <a:bodyPr wrap="none" lIns="36000" rIns="36000" rtlCol="0" anchor="ctr">
                <a:spAutoFit/>
              </a:bodyPr>
              <a:lstStyle/>
              <a:p>
                <a:pPr algn="ctr"/>
                <a:r>
                  <a:rPr lang="zh-TW" altLang="en-US" sz="1000" dirty="0" smtClean="0">
                    <a:ln w="9525"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entury Gothic" panose="020B0502020202020204" pitchFamily="34" charset="0"/>
                    <a:ea typeface="微軟正黑體" panose="020B0604030504040204" pitchFamily="34" charset="-120"/>
                  </a:rPr>
                  <a:t>其他</a:t>
                </a:r>
                <a:endParaRPr lang="en-US" altLang="zh-TW" sz="1000" dirty="0" smtClean="0">
                  <a:ln w="9525"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latin typeface="Century Gothic" panose="020B0502020202020204" pitchFamily="34" charset="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13" name="文字方塊 12"/>
              <p:cNvSpPr txBox="1"/>
              <p:nvPr/>
            </p:nvSpPr>
            <p:spPr>
              <a:xfrm>
                <a:off x="1824786" y="210840"/>
                <a:ext cx="377805" cy="246221"/>
              </a:xfrm>
              <a:prstGeom prst="rect">
                <a:avLst/>
              </a:prstGeom>
              <a:noFill/>
            </p:spPr>
            <p:txBody>
              <a:bodyPr wrap="none" lIns="36000" rIns="36000" rtlCol="0" anchor="ctr">
                <a:spAutoFit/>
              </a:bodyPr>
              <a:lstStyle/>
              <a:p>
                <a:pPr algn="ctr"/>
                <a:r>
                  <a:rPr lang="zh-TW" altLang="en-US" sz="1000" dirty="0" smtClean="0">
                    <a:ln w="9525"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entury Gothic" panose="020B0502020202020204" pitchFamily="34" charset="0"/>
                    <a:ea typeface="微軟正黑體" panose="020B0604030504040204" pitchFamily="34" charset="-120"/>
                  </a:rPr>
                  <a:t>醫療床</a:t>
                </a:r>
                <a:endParaRPr lang="en-US" altLang="zh-TW" sz="1000" dirty="0" smtClean="0">
                  <a:ln w="9525"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latin typeface="Century Gothic" panose="020B0502020202020204" pitchFamily="34" charset="0"/>
                  <a:ea typeface="微軟正黑體" panose="020B0604030504040204" pitchFamily="34" charset="-120"/>
                </a:endParaRPr>
              </a:p>
            </p:txBody>
          </p:sp>
        </p:grpSp>
        <p:cxnSp>
          <p:nvCxnSpPr>
            <p:cNvPr id="9" name="直線接點 8"/>
            <p:cNvCxnSpPr/>
            <p:nvPr/>
          </p:nvCxnSpPr>
          <p:spPr>
            <a:xfrm>
              <a:off x="4112172" y="835760"/>
              <a:ext cx="2690776" cy="0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群組 13"/>
          <p:cNvGrpSpPr/>
          <p:nvPr/>
        </p:nvGrpSpPr>
        <p:grpSpPr>
          <a:xfrm>
            <a:off x="946800" y="1448652"/>
            <a:ext cx="4574405" cy="1200329"/>
            <a:chOff x="838862" y="785924"/>
            <a:chExt cx="4574405" cy="1200329"/>
          </a:xfrm>
        </p:grpSpPr>
        <p:sp>
          <p:nvSpPr>
            <p:cNvPr id="15" name="文字方塊 14"/>
            <p:cNvSpPr txBox="1"/>
            <p:nvPr/>
          </p:nvSpPr>
          <p:spPr>
            <a:xfrm>
              <a:off x="838862" y="785924"/>
              <a:ext cx="1225062" cy="1200329"/>
            </a:xfrm>
            <a:prstGeom prst="rect">
              <a:avLst/>
            </a:prstGeom>
            <a:noFill/>
          </p:spPr>
          <p:txBody>
            <a:bodyPr wrap="square" lIns="36000" rIns="36000" rtlCol="0" anchor="ctr">
              <a:spAutoFit/>
            </a:bodyPr>
            <a:lstStyle/>
            <a:p>
              <a:pPr algn="ctr"/>
              <a:r>
                <a:rPr lang="en-US" altLang="zh-TW" sz="7200" b="1" dirty="0" smtClean="0">
                  <a:ln w="9525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Century Gothic" panose="020B0502020202020204" pitchFamily="34" charset="0"/>
                  <a:ea typeface="微軟正黑體" panose="020B0604030504040204" pitchFamily="34" charset="-120"/>
                </a:rPr>
                <a:t>03</a:t>
              </a:r>
            </a:p>
          </p:txBody>
        </p:sp>
        <p:sp>
          <p:nvSpPr>
            <p:cNvPr id="16" name="矩形 15"/>
            <p:cNvSpPr/>
            <p:nvPr/>
          </p:nvSpPr>
          <p:spPr>
            <a:xfrm>
              <a:off x="1936033" y="1015961"/>
              <a:ext cx="347723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2800" b="1" dirty="0" smtClean="0">
                  <a:latin typeface="Century Gothic" panose="020B0502020202020204" pitchFamily="34" charset="0"/>
                  <a:ea typeface="微軟正黑體" panose="020B0604030504040204" pitchFamily="34" charset="-120"/>
                </a:rPr>
                <a:t>Protective Clothing</a:t>
              </a:r>
              <a:endParaRPr lang="en-US" altLang="zh-TW" sz="2800" b="1" dirty="0">
                <a:latin typeface="Century Gothic" panose="020B0502020202020204" pitchFamily="34" charset="0"/>
                <a:ea typeface="微軟正黑體" panose="020B0604030504040204" pitchFamily="34" charset="-120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1959765" y="1457630"/>
              <a:ext cx="230501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1600" dirty="0" smtClean="0">
                  <a:latin typeface="Century Gothic" panose="020B0502020202020204" pitchFamily="34" charset="0"/>
                  <a:ea typeface="微軟正黑體" panose="020B0604030504040204" pitchFamily="34" charset="-120"/>
                </a:rPr>
                <a:t>All series</a:t>
              </a:r>
              <a:endParaRPr lang="en-US" altLang="zh-TW" sz="1600" dirty="0">
                <a:latin typeface="Century Gothic" panose="020B0502020202020204" pitchFamily="34" charset="0"/>
                <a:ea typeface="微軟正黑體" panose="020B0604030504040204" pitchFamily="34" charset="-120"/>
              </a:endParaRPr>
            </a:p>
          </p:txBody>
        </p:sp>
      </p:grpSp>
      <p:sp>
        <p:nvSpPr>
          <p:cNvPr id="26" name="矩形 25"/>
          <p:cNvSpPr/>
          <p:nvPr/>
        </p:nvSpPr>
        <p:spPr>
          <a:xfrm>
            <a:off x="7598143" y="9809018"/>
            <a:ext cx="4553859" cy="861842"/>
          </a:xfrm>
          <a:prstGeom prst="rect">
            <a:avLst/>
          </a:prstGeom>
          <a:pattFill prst="dkVert">
            <a:fgClr>
              <a:schemeClr val="bg1"/>
            </a:fgClr>
            <a:bgClr>
              <a:schemeClr val="bg2">
                <a:lumMod val="75000"/>
              </a:schemeClr>
            </a:bgClr>
          </a:pattFill>
        </p:spPr>
        <p:txBody>
          <a:bodyPr wrap="square" anchor="ctr">
            <a:noAutofit/>
          </a:bodyPr>
          <a:lstStyle/>
          <a:p>
            <a:endParaRPr lang="en-US" altLang="zh-TW" sz="1200" b="1" dirty="0">
              <a:solidFill>
                <a:schemeClr val="bg1"/>
              </a:solidFill>
              <a:latin typeface="Century Gothic" panose="020B0502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12232969" y="3172131"/>
            <a:ext cx="1168706" cy="354676"/>
          </a:xfrm>
          <a:prstGeom prst="rect">
            <a:avLst/>
          </a:prstGeom>
          <a:noFill/>
        </p:spPr>
        <p:txBody>
          <a:bodyPr vert="horz" wrap="none" anchor="ctr">
            <a:noAutofit/>
          </a:bodyPr>
          <a:lstStyle/>
          <a:p>
            <a:pPr algn="ctr"/>
            <a:r>
              <a:rPr lang="en-US" altLang="zh-TW" sz="1600" b="1" dirty="0" smtClean="0">
                <a:latin typeface="Century Gothic" panose="020B0502020202020204" pitchFamily="34" charset="0"/>
                <a:ea typeface="微軟正黑體" panose="020B0604030504040204" pitchFamily="34" charset="-120"/>
              </a:rPr>
              <a:t>CHEMICAL</a:t>
            </a:r>
          </a:p>
        </p:txBody>
      </p:sp>
      <p:sp>
        <p:nvSpPr>
          <p:cNvPr id="29" name="矩形 28"/>
          <p:cNvSpPr/>
          <p:nvPr/>
        </p:nvSpPr>
        <p:spPr>
          <a:xfrm>
            <a:off x="12135295" y="3538274"/>
            <a:ext cx="1814124" cy="28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vert="horz" wrap="square" lIns="180000" rIns="180000" anchor="ctr">
            <a:noAutofit/>
          </a:bodyPr>
          <a:lstStyle/>
          <a:p>
            <a:pPr algn="dist"/>
            <a:r>
              <a:rPr lang="en-US" altLang="zh-TW" sz="1000" b="1" dirty="0">
                <a:solidFill>
                  <a:schemeClr val="bg1"/>
                </a:solidFill>
                <a:latin typeface="Century Gothic" panose="020B0502020202020204" pitchFamily="34" charset="0"/>
                <a:ea typeface="微軟正黑體" panose="020B0604030504040204" pitchFamily="34" charset="-120"/>
              </a:rPr>
              <a:t>PROTECTIVE CLOTHING</a:t>
            </a:r>
          </a:p>
        </p:txBody>
      </p:sp>
      <p:sp>
        <p:nvSpPr>
          <p:cNvPr id="32" name="矩形 31"/>
          <p:cNvSpPr/>
          <p:nvPr/>
        </p:nvSpPr>
        <p:spPr>
          <a:xfrm>
            <a:off x="12771684" y="3842312"/>
            <a:ext cx="11512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1800" b="1" dirty="0" smtClean="0">
                <a:latin typeface="Century Gothic" panose="020B0502020202020204" pitchFamily="34" charset="0"/>
                <a:ea typeface="微軟正黑體" panose="020B0604030504040204" pitchFamily="34" charset="-120"/>
              </a:rPr>
              <a:t>NPC-200</a:t>
            </a:r>
            <a:endParaRPr lang="en-US" altLang="zh-TW" sz="1800" b="1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101050" y="3538274"/>
            <a:ext cx="1194350" cy="288000"/>
          </a:xfrm>
          <a:prstGeom prst="rect">
            <a:avLst/>
          </a:prstGeom>
          <a:pattFill prst="dkHorz">
            <a:fgClr>
              <a:schemeClr val="bg1"/>
            </a:fgClr>
            <a:bgClr>
              <a:srgbClr val="0070C0"/>
            </a:bgClr>
          </a:pattFill>
        </p:spPr>
        <p:txBody>
          <a:bodyPr vert="horz" wrap="square" anchor="ctr">
            <a:noAutofit/>
          </a:bodyPr>
          <a:lstStyle/>
          <a:p>
            <a:pPr algn="ctr"/>
            <a:endParaRPr lang="en-US" altLang="zh-TW" sz="1800" b="1" spc="1000" dirty="0">
              <a:solidFill>
                <a:schemeClr val="bg1"/>
              </a:solidFill>
              <a:latin typeface="Century Gothic" panose="020B0502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2707741" y="3538274"/>
            <a:ext cx="1548000" cy="28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 anchor="ctr">
            <a:noAutofit/>
          </a:bodyPr>
          <a:lstStyle/>
          <a:p>
            <a:endParaRPr lang="en-US" altLang="zh-TW" sz="1800" b="1" spc="1000" dirty="0">
              <a:solidFill>
                <a:schemeClr val="bg1"/>
              </a:solidFill>
              <a:latin typeface="Century Gothic" panose="020B0502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4255741" y="3538274"/>
            <a:ext cx="1549498" cy="28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anchor="ctr">
            <a:noAutofit/>
          </a:bodyPr>
          <a:lstStyle/>
          <a:p>
            <a:endParaRPr lang="en-US" altLang="zh-TW" sz="1800" b="1" spc="1000" dirty="0">
              <a:solidFill>
                <a:schemeClr val="bg1"/>
              </a:solidFill>
              <a:latin typeface="Century Gothic" panose="020B0502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1267470" y="3538274"/>
            <a:ext cx="1490380" cy="288000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pPr lvl="0" algn="dist"/>
            <a:r>
              <a:rPr lang="en-US" altLang="zh-TW" sz="1800" b="1" dirty="0" smtClean="0">
                <a:latin typeface="Century Gothic" panose="020B0502020202020204" pitchFamily="34" charset="0"/>
                <a:ea typeface="微軟正黑體" panose="020B0604030504040204" pitchFamily="34" charset="-120"/>
              </a:rPr>
              <a:t>PPE Fabrics</a:t>
            </a:r>
            <a:endParaRPr lang="en-US" altLang="zh-TW" sz="1800" b="1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5800340" y="3538274"/>
            <a:ext cx="1554397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anchor="ctr">
            <a:noAutofit/>
          </a:bodyPr>
          <a:lstStyle/>
          <a:p>
            <a:endParaRPr lang="en-US" altLang="zh-TW" sz="1800" b="1" spc="1000" dirty="0">
              <a:solidFill>
                <a:schemeClr val="bg1"/>
              </a:solidFill>
              <a:latin typeface="Century Gothic" panose="020B0502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3127228" y="4789800"/>
            <a:ext cx="1188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zh-TW" sz="1800" b="1" dirty="0" smtClean="0">
                <a:latin typeface="Century Gothic" panose="020B0502020202020204" pitchFamily="34" charset="0"/>
                <a:ea typeface="微軟正黑體" panose="020B0604030504040204" pitchFamily="34" charset="-120"/>
              </a:rPr>
              <a:t>MPC-100</a:t>
            </a:r>
            <a:endParaRPr lang="en-US" altLang="zh-TW" sz="1800" b="1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4734531" y="4789800"/>
            <a:ext cx="1188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zh-TW" sz="1800" b="1" dirty="0" smtClean="0">
                <a:latin typeface="Century Gothic" panose="020B0502020202020204" pitchFamily="34" charset="0"/>
                <a:ea typeface="微軟正黑體" panose="020B0604030504040204" pitchFamily="34" charset="-120"/>
              </a:rPr>
              <a:t>MPC-200</a:t>
            </a:r>
            <a:endParaRPr lang="en-US" altLang="zh-TW" sz="1800" b="1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6216651" y="4789800"/>
            <a:ext cx="1188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zh-TW" sz="1800" b="1" dirty="0" smtClean="0">
                <a:latin typeface="Century Gothic" panose="020B0502020202020204" pitchFamily="34" charset="0"/>
                <a:ea typeface="微軟正黑體" panose="020B0604030504040204" pitchFamily="34" charset="-120"/>
              </a:rPr>
              <a:t>MPC-300</a:t>
            </a:r>
            <a:endParaRPr lang="en-US" altLang="zh-TW" sz="1800" b="1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</p:txBody>
      </p:sp>
      <p:graphicFrame>
        <p:nvGraphicFramePr>
          <p:cNvPr id="44" name="表格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723668"/>
              </p:ext>
            </p:extLst>
          </p:nvPr>
        </p:nvGraphicFramePr>
        <p:xfrm>
          <a:off x="1079501" y="5135412"/>
          <a:ext cx="6248504" cy="429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7059">
                  <a:extLst>
                    <a:ext uri="{9D8B030D-6E8A-4147-A177-3AD203B41FA5}">
                      <a16:colId xmlns:a16="http://schemas.microsoft.com/office/drawing/2014/main" val="2199754189"/>
                    </a:ext>
                  </a:extLst>
                </a:gridCol>
                <a:gridCol w="1242060">
                  <a:extLst>
                    <a:ext uri="{9D8B030D-6E8A-4147-A177-3AD203B41FA5}">
                      <a16:colId xmlns:a16="http://schemas.microsoft.com/office/drawing/2014/main" val="408027365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1124886355"/>
                    </a:ext>
                  </a:extLst>
                </a:gridCol>
                <a:gridCol w="1452985">
                  <a:extLst>
                    <a:ext uri="{9D8B030D-6E8A-4147-A177-3AD203B41FA5}">
                      <a16:colId xmlns:a16="http://schemas.microsoft.com/office/drawing/2014/main" val="804333959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Material</a:t>
                      </a:r>
                      <a:endParaRPr lang="zh-TW" altLang="en-US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72000" marR="108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PE</a:t>
                      </a:r>
                      <a:r>
                        <a:rPr lang="zh-TW" altLang="en-US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+</a:t>
                      </a:r>
                      <a:r>
                        <a:rPr lang="zh-TW" altLang="en-US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PP</a:t>
                      </a:r>
                      <a:r>
                        <a:rPr lang="zh-TW" altLang="en-US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000" b="0" i="0" u="none" strike="noStrike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Spunbond</a:t>
                      </a:r>
                      <a:endParaRPr lang="zh-TW" altLang="en-US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TPE</a:t>
                      </a:r>
                      <a:r>
                        <a:rPr lang="zh-TW" altLang="en-US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+</a:t>
                      </a:r>
                      <a:r>
                        <a:rPr lang="zh-TW" altLang="en-US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PP</a:t>
                      </a:r>
                      <a:r>
                        <a:rPr lang="zh-TW" altLang="en-US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000" b="0" i="0" u="none" strike="noStrike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Spunbond</a:t>
                      </a:r>
                      <a:endParaRPr lang="zh-TW" altLang="en-US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TPE</a:t>
                      </a:r>
                      <a:r>
                        <a:rPr lang="zh-TW" altLang="en-US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+</a:t>
                      </a:r>
                      <a:r>
                        <a:rPr lang="zh-TW" altLang="en-US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PP</a:t>
                      </a:r>
                      <a:r>
                        <a:rPr lang="zh-TW" altLang="en-US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000" b="0" i="0" u="none" strike="noStrike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Spunbond</a:t>
                      </a:r>
                      <a:endParaRPr lang="zh-TW" altLang="en-US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491998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Basis</a:t>
                      </a:r>
                      <a:r>
                        <a:rPr lang="en-US" altLang="zh-TW" sz="1000" b="0" i="0" u="none" strike="noStrike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 Weight</a:t>
                      </a:r>
                      <a:endParaRPr lang="zh-TW" altLang="en-US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72000" marR="108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65±6 </a:t>
                      </a:r>
                      <a:r>
                        <a:rPr lang="en-US" altLang="zh-TW" sz="1000" b="0" i="0" u="none" strike="noStrike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gsm</a:t>
                      </a:r>
                      <a:endParaRPr lang="zh-TW" altLang="en-US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50±5 </a:t>
                      </a:r>
                      <a:r>
                        <a:rPr lang="en-US" altLang="zh-TW" sz="1000" b="0" i="0" u="none" strike="noStrike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gsm</a:t>
                      </a:r>
                      <a:endParaRPr lang="zh-TW" altLang="en-US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83±5 </a:t>
                      </a:r>
                      <a:r>
                        <a:rPr lang="en-US" altLang="zh-TW" sz="1000" b="0" i="0" u="none" strike="noStrike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gsm</a:t>
                      </a:r>
                      <a:endParaRPr lang="zh-TW" altLang="en-US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65532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Width</a:t>
                      </a:r>
                      <a:endParaRPr lang="zh-TW" altLang="en-US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72000" marR="108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MAX</a:t>
                      </a:r>
                      <a:r>
                        <a:rPr lang="en-US" altLang="zh-TW" sz="1000" b="0" i="0" u="none" strike="noStrike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60 inch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4255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MAX 60 inch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4255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MAX 60 inch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85952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Hydrostatic Pressure Test</a:t>
                      </a:r>
                    </a:p>
                  </a:txBody>
                  <a:tcPr marL="72000" marR="108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100 cm-H</a:t>
                      </a:r>
                      <a:r>
                        <a:rPr lang="en-US" sz="1000" b="0" i="0" u="none" strike="noStrike" baseline="-25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O</a:t>
                      </a:r>
                      <a:endParaRPr lang="en-US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160 cm-H</a:t>
                      </a:r>
                      <a:r>
                        <a:rPr lang="en-US" sz="1000" b="0" i="0" u="none" strike="noStrike" baseline="-25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O</a:t>
                      </a:r>
                      <a:endParaRPr lang="en-US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220 cm-H</a:t>
                      </a:r>
                      <a:r>
                        <a:rPr lang="en-US" sz="1000" b="0" i="0" u="none" strike="noStrike" baseline="-25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O</a:t>
                      </a:r>
                      <a:endParaRPr lang="en-US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636337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Impact Penetration Test</a:t>
                      </a:r>
                    </a:p>
                  </a:txBody>
                  <a:tcPr marL="72000" marR="108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&lt; 0.01 g</a:t>
                      </a:r>
                      <a:endParaRPr lang="en-US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&lt; 0.01 g</a:t>
                      </a:r>
                      <a:endParaRPr lang="en-US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&lt; 0.01 g</a:t>
                      </a:r>
                      <a:endParaRPr lang="en-US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55355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Moisture Permeability</a:t>
                      </a:r>
                    </a:p>
                  </a:txBody>
                  <a:tcPr marL="72000" marR="108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14255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14255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1,500 g/m</a:t>
                      </a:r>
                      <a:r>
                        <a:rPr lang="en-US" altLang="zh-TW" sz="1000" u="none" strike="noStrike" baseline="30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en-US" altLang="zh-TW" sz="100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.24h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14255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2,369 g/m</a:t>
                      </a:r>
                      <a:r>
                        <a:rPr lang="en-US" altLang="zh-TW" sz="1000" u="none" strike="noStrike" baseline="30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en-US" altLang="zh-TW" sz="100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.24h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131776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ctr"/>
                      <a:endParaRPr lang="en-US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72000" marR="108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995760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Standard</a:t>
                      </a:r>
                      <a:endParaRPr lang="en-US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72000" marR="108000" marT="72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CNS14798</a:t>
                      </a:r>
                      <a:endParaRPr lang="en-US" altLang="zh-TW" sz="1000" b="0" i="0" u="none" strike="noStrike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  <a:p>
                      <a:pPr algn="r" fontAlgn="ctr"/>
                      <a:r>
                        <a:rPr lang="en-US" altLang="zh-TW" sz="1000" b="1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P1</a:t>
                      </a:r>
                    </a:p>
                    <a:p>
                      <a:pPr algn="r" fontAlgn="ctr"/>
                      <a:r>
                        <a:rPr lang="en-US" altLang="zh-TW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AAMI PB70</a:t>
                      </a:r>
                      <a:r>
                        <a:rPr lang="zh-TW" altLang="en-US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 </a:t>
                      </a:r>
                      <a:endParaRPr lang="en-US" altLang="zh-TW" sz="1000" b="0" i="0" u="none" strike="noStrike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  <a:p>
                      <a:pPr algn="r" fontAlgn="ctr"/>
                      <a:r>
                        <a:rPr lang="en-US" altLang="zh-TW" sz="1000" b="1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LEVEL1 - LEVEL 3</a:t>
                      </a:r>
                    </a:p>
                  </a:txBody>
                  <a:tcPr marL="0" marR="0" marT="72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4255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CNS14798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endParaRPr kumimoji="0" lang="en-US" altLang="zh-TW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r" defTabSz="14255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P2</a:t>
                      </a:r>
                    </a:p>
                    <a:p>
                      <a:pPr marL="0" marR="0" lvl="0" indent="0" algn="r" defTabSz="14255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AAMI PB70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endParaRPr kumimoji="0" lang="en-US" altLang="zh-TW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r" fontAlgn="ctr"/>
                      <a:r>
                        <a:rPr lang="en-US" altLang="zh-TW" sz="1000" b="1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LEVEL1 - LEVEL 3</a:t>
                      </a:r>
                    </a:p>
                  </a:txBody>
                  <a:tcPr marL="0" marR="0" marT="72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4255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CNS14798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endParaRPr kumimoji="0" lang="en-US" altLang="zh-TW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r" defTabSz="14255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P3</a:t>
                      </a:r>
                    </a:p>
                    <a:p>
                      <a:pPr marL="0" marR="0" lvl="0" indent="0" algn="r" defTabSz="14255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AAMI PB70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endParaRPr kumimoji="0" lang="en-US" altLang="zh-TW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r" fontAlgn="ctr"/>
                      <a:r>
                        <a:rPr lang="en-US" altLang="zh-TW" sz="1000" b="1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LEVEL 4</a:t>
                      </a:r>
                    </a:p>
                  </a:txBody>
                  <a:tcPr marL="0" marR="0" marT="72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210085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r" fontAlgn="ctr"/>
                      <a:endParaRPr lang="en-US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72000" marR="108000" marT="72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zh-TW" sz="1000" b="0" i="0" u="none" strike="noStrike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0" marR="0" marT="72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zh-TW" sz="1000" b="0" i="0" u="none" strike="noStrike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0" marR="0" marT="72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000" b="0" i="0" u="none" strike="noStrike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0" marR="0" marT="72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645906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Accessory</a:t>
                      </a:r>
                      <a:endParaRPr lang="en-US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72000" marR="108000" marT="72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PPC-100</a:t>
                      </a:r>
                    </a:p>
                  </a:txBody>
                  <a:tcPr marL="0" marR="0" marT="72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TPC-100</a:t>
                      </a:r>
                    </a:p>
                  </a:txBody>
                  <a:tcPr marL="0" marR="0" marT="72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TPC-200</a:t>
                      </a:r>
                    </a:p>
                  </a:txBody>
                  <a:tcPr marL="0" marR="0" marT="72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368675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r" fontAlgn="ctr"/>
                      <a:endParaRPr lang="en-US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72000" marR="108000" marT="72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zh-TW" sz="1600" b="1" i="0" u="none" strike="noStrike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0" marR="0" marT="72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zh-TW" sz="1600" b="1" i="0" u="none" strike="noStrike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72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1425550" rtl="0" eaLnBrk="1" fontAlgn="ctr" latinLnBrk="0" hangingPunct="1"/>
                      <a:endParaRPr lang="en-US" altLang="zh-TW" sz="1600" b="1" i="0" u="none" strike="noStrike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72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041813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Product</a:t>
                      </a:r>
                      <a:endParaRPr lang="en-US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72000" marR="108000" marT="72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Liquid-proof Tape</a:t>
                      </a:r>
                      <a:endParaRPr lang="en-US" altLang="zh-TW" sz="700" b="0" i="0" u="none" strike="noStrike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0" marR="0" marT="72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14255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Liquid-proof Tape</a:t>
                      </a:r>
                      <a:endParaRPr lang="en-US" altLang="zh-TW" sz="700" b="0" i="0" u="none" strike="noStrike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0" marR="0" marT="72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14255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Liquid-proof Tape</a:t>
                      </a:r>
                      <a:endParaRPr lang="en-US" altLang="zh-TW" sz="700" b="0" i="0" u="none" strike="noStrike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0" marR="0" marT="72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797727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Material</a:t>
                      </a:r>
                      <a:endParaRPr lang="en-US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72000" marR="108000" marT="72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b="0" i="0" u="none" strike="noStrike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PP</a:t>
                      </a:r>
                      <a:r>
                        <a:rPr lang="zh-TW" altLang="en-US" sz="1000" b="0" i="0" u="none" strike="noStrike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en-US" altLang="zh-TW" sz="1000" b="0" i="0" u="none" strike="noStrike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+</a:t>
                      </a:r>
                      <a:r>
                        <a:rPr lang="zh-TW" altLang="en-US" sz="1000" b="0" i="0" u="none" strike="noStrike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en-US" altLang="zh-TW" sz="1000" b="0" i="0" u="none" strike="noStrike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PE</a:t>
                      </a:r>
                    </a:p>
                  </a:txBody>
                  <a:tcPr marL="0" marR="0" marT="72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b="0" i="0" u="none" strike="noStrike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TPE</a:t>
                      </a:r>
                    </a:p>
                  </a:txBody>
                  <a:tcPr marL="0" marR="0" marT="72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b="0" i="0" u="none" strike="noStrike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TPE</a:t>
                      </a:r>
                    </a:p>
                  </a:txBody>
                  <a:tcPr marL="0" marR="0" marT="72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567554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Hydrostatic Pressure Test</a:t>
                      </a:r>
                    </a:p>
                  </a:txBody>
                  <a:tcPr marL="72000" marR="108000" marT="72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4255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120 cm-H2O</a:t>
                      </a:r>
                    </a:p>
                  </a:txBody>
                  <a:tcPr marL="0" marR="0" marT="72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4255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150 cm-H2O</a:t>
                      </a:r>
                      <a:endParaRPr kumimoji="0" lang="en-US" altLang="zh-TW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72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4255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150 cm-H2O</a:t>
                      </a:r>
                      <a:endParaRPr kumimoji="0" lang="en-US" altLang="zh-TW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72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2803437"/>
                  </a:ext>
                </a:extLst>
              </a:tr>
            </a:tbl>
          </a:graphicData>
        </a:graphic>
      </p:graphicFrame>
      <p:grpSp>
        <p:nvGrpSpPr>
          <p:cNvPr id="2" name="群組 1"/>
          <p:cNvGrpSpPr/>
          <p:nvPr/>
        </p:nvGrpSpPr>
        <p:grpSpPr>
          <a:xfrm>
            <a:off x="164400" y="7603824"/>
            <a:ext cx="2700714" cy="958177"/>
            <a:chOff x="7028" y="8181219"/>
            <a:chExt cx="2700714" cy="958177"/>
          </a:xfrm>
        </p:grpSpPr>
        <p:sp>
          <p:nvSpPr>
            <p:cNvPr id="48" name="矩形 47"/>
            <p:cNvSpPr/>
            <p:nvPr/>
          </p:nvSpPr>
          <p:spPr>
            <a:xfrm>
              <a:off x="7028" y="8764853"/>
              <a:ext cx="2700714" cy="28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txBody>
            <a:bodyPr wrap="none" anchor="ctr">
              <a:noAutofit/>
            </a:bodyPr>
            <a:lstStyle/>
            <a:p>
              <a:endParaRPr lang="en-US" altLang="zh-TW" sz="1800" b="1" spc="1000" dirty="0">
                <a:solidFill>
                  <a:schemeClr val="bg1"/>
                </a:solidFill>
                <a:latin typeface="Century Gothic" panose="020B0502020202020204" pitchFamily="34" charset="0"/>
                <a:ea typeface="微軟正黑體" panose="020B0604030504040204" pitchFamily="34" charset="-120"/>
              </a:endParaRPr>
            </a:p>
          </p:txBody>
        </p:sp>
        <p:pic>
          <p:nvPicPr>
            <p:cNvPr id="45" name="Picture 22" descr="止水条| 上海华培的防水贴条不仅选择多样品质优异且易于操作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6817" b="89790" l="802" r="98998">
                          <a14:foregroundMark x1="72144" y1="25526" x2="91383" y2="76577"/>
                          <a14:foregroundMark x1="75551" y1="31832" x2="90982" y2="67868"/>
                          <a14:foregroundMark x1="81162" y1="42643" x2="90180" y2="6276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1874" y="8181219"/>
              <a:ext cx="1435826" cy="9581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0" name="矩形 49"/>
          <p:cNvSpPr/>
          <p:nvPr/>
        </p:nvSpPr>
        <p:spPr>
          <a:xfrm>
            <a:off x="4889783" y="8008283"/>
            <a:ext cx="1140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1800" b="1" dirty="0" smtClean="0">
                <a:latin typeface="Century Gothic" panose="020B0502020202020204" pitchFamily="34" charset="0"/>
                <a:ea typeface="微軟正黑體" panose="020B0604030504040204" pitchFamily="34" charset="-120"/>
              </a:rPr>
              <a:t>TPC- 100</a:t>
            </a:r>
            <a:endParaRPr lang="en-US" altLang="zh-TW" sz="1800" b="1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3248817" y="8008283"/>
            <a:ext cx="11095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1800" b="1" dirty="0" smtClean="0">
                <a:latin typeface="Century Gothic" panose="020B0502020202020204" pitchFamily="34" charset="0"/>
                <a:ea typeface="微軟正黑體" panose="020B0604030504040204" pitchFamily="34" charset="-120"/>
              </a:rPr>
              <a:t>PPC-100</a:t>
            </a:r>
            <a:endParaRPr lang="en-US" altLang="zh-TW" sz="1800" b="1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</p:txBody>
      </p:sp>
      <p:cxnSp>
        <p:nvCxnSpPr>
          <p:cNvPr id="52" name="直線接點 51"/>
          <p:cNvCxnSpPr/>
          <p:nvPr/>
        </p:nvCxnSpPr>
        <p:spPr>
          <a:xfrm>
            <a:off x="2171862" y="6773774"/>
            <a:ext cx="5182875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257444"/>
              </p:ext>
            </p:extLst>
          </p:nvPr>
        </p:nvGraphicFramePr>
        <p:xfrm>
          <a:off x="8027497" y="4232910"/>
          <a:ext cx="5787563" cy="21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50943">
                  <a:extLst>
                    <a:ext uri="{9D8B030D-6E8A-4147-A177-3AD203B41FA5}">
                      <a16:colId xmlns:a16="http://schemas.microsoft.com/office/drawing/2014/main" val="3198832348"/>
                    </a:ext>
                  </a:extLst>
                </a:gridCol>
                <a:gridCol w="1706880">
                  <a:extLst>
                    <a:ext uri="{9D8B030D-6E8A-4147-A177-3AD203B41FA5}">
                      <a16:colId xmlns:a16="http://schemas.microsoft.com/office/drawing/2014/main" val="110171109"/>
                    </a:ext>
                  </a:extLst>
                </a:gridCol>
                <a:gridCol w="1729740">
                  <a:extLst>
                    <a:ext uri="{9D8B030D-6E8A-4147-A177-3AD203B41FA5}">
                      <a16:colId xmlns:a16="http://schemas.microsoft.com/office/drawing/2014/main" val="2399427354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Material</a:t>
                      </a:r>
                      <a:endParaRPr lang="zh-TW" altLang="en-US" sz="9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72000" marR="108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TPE</a:t>
                      </a:r>
                      <a:r>
                        <a:rPr lang="zh-TW" altLang="en-US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+</a:t>
                      </a:r>
                      <a:r>
                        <a:rPr lang="zh-TW" altLang="en-US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PP</a:t>
                      </a:r>
                      <a:r>
                        <a:rPr lang="zh-TW" altLang="en-US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Spunbond</a:t>
                      </a:r>
                      <a:endParaRPr lang="zh-TW" alt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TPE</a:t>
                      </a:r>
                      <a:r>
                        <a:rPr lang="zh-TW" altLang="en-US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+</a:t>
                      </a:r>
                      <a:r>
                        <a:rPr lang="zh-TW" altLang="en-US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PP</a:t>
                      </a:r>
                      <a:r>
                        <a:rPr lang="zh-TW" altLang="en-US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000" b="0" i="0" u="none" strike="noStrike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Spunbond</a:t>
                      </a:r>
                      <a:endParaRPr lang="zh-TW" altLang="en-US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591767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Basis</a:t>
                      </a:r>
                      <a:r>
                        <a:rPr lang="en-US" altLang="zh-TW" sz="900" b="0" i="0" u="none" strike="noStrike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 Weight</a:t>
                      </a:r>
                      <a:endParaRPr lang="zh-TW" altLang="en-US" sz="9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72000" marR="108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60±6 </a:t>
                      </a:r>
                      <a:r>
                        <a:rPr lang="en-US" altLang="zh-TW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gsm</a:t>
                      </a:r>
                      <a:endParaRPr lang="zh-TW" alt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60±6 </a:t>
                      </a:r>
                      <a:r>
                        <a:rPr lang="en-US" altLang="zh-TW" sz="1000" b="0" i="0" u="none" strike="noStrike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gsm</a:t>
                      </a:r>
                      <a:endParaRPr lang="zh-TW" altLang="en-US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015946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Width</a:t>
                      </a:r>
                      <a:endParaRPr lang="zh-TW" altLang="en-US" sz="9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72000" marR="108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MAX</a:t>
                      </a:r>
                      <a:r>
                        <a:rPr lang="en-US" altLang="zh-TW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60 inch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MAX</a:t>
                      </a:r>
                      <a:r>
                        <a:rPr lang="en-US" altLang="zh-TW" sz="1000" b="0" i="0" u="none" strike="noStrike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60 inch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51389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Hydrostatic Pressure Test</a:t>
                      </a:r>
                    </a:p>
                  </a:txBody>
                  <a:tcPr marL="72000" marR="108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200 cm-H</a:t>
                      </a:r>
                      <a:r>
                        <a:rPr lang="en-US" sz="1000" b="0" i="0" u="none" strike="noStrike" baseline="-25000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en-US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O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200 cm-H</a:t>
                      </a:r>
                      <a:r>
                        <a:rPr lang="en-US" sz="1000" b="0" i="0" u="none" strike="noStrike" baseline="-250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O</a:t>
                      </a:r>
                      <a:endParaRPr lang="en-US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590386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Impact Penetration Test</a:t>
                      </a:r>
                    </a:p>
                  </a:txBody>
                  <a:tcPr marL="72000" marR="108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&lt; 0.01 g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&lt; 0.01 g</a:t>
                      </a:r>
                      <a:endParaRPr lang="en-US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554028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Penetration Of Synthetic Blood</a:t>
                      </a:r>
                      <a:endParaRPr lang="zh-TW" altLang="en-US" sz="900" u="none" strike="noStrike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72000" marR="108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ASTM F1670 / EN14126 </a:t>
                      </a:r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Pass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14255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ASTM F1670 / EN14126 </a:t>
                      </a:r>
                      <a:r>
                        <a:rPr lang="en-US" altLang="zh-TW" sz="1000" b="1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Pass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890777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Penetration Of Phi-x174 Bacteriophage</a:t>
                      </a:r>
                      <a:endParaRPr lang="zh-TW" altLang="en-US" sz="900" u="none" strike="noStrike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72000" marR="108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ASTM F1671 / EN14126 </a:t>
                      </a:r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Pass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14255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ASTM F1671 / EN14126 </a:t>
                      </a:r>
                      <a:r>
                        <a:rPr lang="en-US" altLang="zh-TW" sz="1000" b="1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Pass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426828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Electrostatic Properties</a:t>
                      </a:r>
                    </a:p>
                  </a:txBody>
                  <a:tcPr marL="72000" marR="108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EN 1149-1</a:t>
                      </a:r>
                      <a:r>
                        <a:rPr lang="en-US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Pass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EN 1149-1</a:t>
                      </a:r>
                      <a:r>
                        <a:rPr lang="en-US" sz="1000" b="0" i="0" u="none" strike="noStrike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Pass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42782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Liquid Chemicals to Penetration</a:t>
                      </a:r>
                    </a:p>
                  </a:txBody>
                  <a:tcPr marL="72000" marR="108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EN ISO 6530</a:t>
                      </a:r>
                      <a:r>
                        <a:rPr lang="en-US" sz="1000" b="0" i="0" u="none" strike="noStrike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sz="1000" b="1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Pass</a:t>
                      </a:r>
                      <a:endParaRPr lang="pt-BR" sz="1000" b="1" i="0" u="none" strike="noStrike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198860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Application</a:t>
                      </a:r>
                    </a:p>
                  </a:txBody>
                  <a:tcPr marL="72000" marR="108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AAMI PB70</a:t>
                      </a:r>
                      <a:r>
                        <a:rPr lang="en-US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LEVEL 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Hazardous</a:t>
                      </a:r>
                      <a:r>
                        <a:rPr lang="en-US" altLang="zh-TW" sz="1000" b="0" i="0" u="none" strike="noStrike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 Area</a:t>
                      </a:r>
                      <a:endParaRPr lang="pt-BR" sz="1000" b="0" i="0" u="none" strike="noStrike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6201162"/>
                  </a:ext>
                </a:extLst>
              </a:tr>
            </a:tbl>
          </a:graphicData>
        </a:graphic>
      </p:graphicFrame>
      <p:sp>
        <p:nvSpPr>
          <p:cNvPr id="49" name="矩形 48"/>
          <p:cNvSpPr/>
          <p:nvPr/>
        </p:nvSpPr>
        <p:spPr>
          <a:xfrm>
            <a:off x="11177221" y="3172131"/>
            <a:ext cx="720000" cy="354676"/>
          </a:xfrm>
          <a:prstGeom prst="rect">
            <a:avLst/>
          </a:prstGeom>
          <a:noFill/>
        </p:spPr>
        <p:txBody>
          <a:bodyPr vert="horz" wrap="none" anchor="ctr">
            <a:noAutofit/>
          </a:bodyPr>
          <a:lstStyle/>
          <a:p>
            <a:pPr algn="ctr"/>
            <a:r>
              <a:rPr lang="en-US" altLang="zh-TW" sz="16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微軟正黑體" panose="020B0604030504040204" pitchFamily="34" charset="-120"/>
              </a:rPr>
              <a:t>INDUSTRY</a:t>
            </a:r>
          </a:p>
        </p:txBody>
      </p:sp>
      <p:sp>
        <p:nvSpPr>
          <p:cNvPr id="47" name="矩形 46"/>
          <p:cNvSpPr/>
          <p:nvPr/>
        </p:nvSpPr>
        <p:spPr>
          <a:xfrm>
            <a:off x="10325100" y="3538274"/>
            <a:ext cx="1814124" cy="288000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180000" rIns="180000" anchor="ctr">
            <a:noAutofit/>
          </a:bodyPr>
          <a:lstStyle/>
          <a:p>
            <a:pPr algn="dist"/>
            <a:r>
              <a:rPr lang="en-US" altLang="zh-TW" sz="1000" b="1" dirty="0" smtClean="0">
                <a:latin typeface="Century Gothic" panose="020B0502020202020204" pitchFamily="34" charset="0"/>
                <a:ea typeface="微軟正黑體" panose="020B0604030504040204" pitchFamily="34" charset="-120"/>
              </a:rPr>
              <a:t>PROTECTIVE CLOTHING</a:t>
            </a:r>
            <a:endParaRPr lang="en-US" altLang="zh-TW" sz="1000" b="1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10957560" y="3840643"/>
            <a:ext cx="11512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18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微軟正黑體" panose="020B0604030504040204" pitchFamily="34" charset="-120"/>
              </a:rPr>
              <a:t>NPC-100</a:t>
            </a:r>
            <a:endParaRPr lang="en-US" altLang="zh-TW" sz="1800" b="1" dirty="0">
              <a:solidFill>
                <a:schemeClr val="bg1"/>
              </a:solidFill>
              <a:latin typeface="Century Gothic" panose="020B0502020202020204" pitchFamily="34" charset="0"/>
              <a:ea typeface="微軟正黑體" panose="020B0604030504040204" pitchFamily="34" charset="-120"/>
            </a:endParaRPr>
          </a:p>
        </p:txBody>
      </p:sp>
      <p:grpSp>
        <p:nvGrpSpPr>
          <p:cNvPr id="46" name="群組 45"/>
          <p:cNvGrpSpPr/>
          <p:nvPr/>
        </p:nvGrpSpPr>
        <p:grpSpPr>
          <a:xfrm>
            <a:off x="12868471" y="326784"/>
            <a:ext cx="1928112" cy="408560"/>
            <a:chOff x="10035288" y="90488"/>
            <a:chExt cx="1928112" cy="408560"/>
          </a:xfrm>
        </p:grpSpPr>
        <p:sp>
          <p:nvSpPr>
            <p:cNvPr id="54" name="文字方塊 53"/>
            <p:cNvSpPr txBox="1"/>
            <p:nvPr/>
          </p:nvSpPr>
          <p:spPr>
            <a:xfrm>
              <a:off x="10316532" y="147385"/>
              <a:ext cx="1646868" cy="344520"/>
            </a:xfrm>
            <a:prstGeom prst="rect">
              <a:avLst/>
            </a:prstGeom>
            <a:noFill/>
          </p:spPr>
          <p:txBody>
            <a:bodyPr wrap="none" rIns="0" rtlCol="0" anchor="ctr">
              <a:noAutofit/>
            </a:bodyPr>
            <a:lstStyle/>
            <a:p>
              <a:pPr>
                <a:lnSpc>
                  <a:spcPts val="1200"/>
                </a:lnSpc>
              </a:pPr>
              <a:r>
                <a:rPr lang="en-US" altLang="zh-TW" sz="1400" b="1" dirty="0" smtClean="0">
                  <a:solidFill>
                    <a:sysClr val="windowText" lastClr="000000"/>
                  </a:solidFill>
                  <a:latin typeface="Century Gothic" panose="020B0502020202020204" pitchFamily="34" charset="0"/>
                  <a:ea typeface="微軟正黑體" panose="020B0604030504040204" pitchFamily="34" charset="-120"/>
                </a:rPr>
                <a:t>SAN</a:t>
              </a:r>
              <a:r>
                <a:rPr lang="zh-TW" altLang="en-US" sz="1400" b="1" dirty="0" smtClean="0">
                  <a:solidFill>
                    <a:sysClr val="windowText" lastClr="000000"/>
                  </a:solidFill>
                  <a:latin typeface="Century Gothic" panose="020B0502020202020204" pitchFamily="34" charset="0"/>
                  <a:ea typeface="微軟正黑體" panose="020B0604030504040204" pitchFamily="34" charset="-120"/>
                </a:rPr>
                <a:t> </a:t>
              </a:r>
              <a:r>
                <a:rPr lang="en-US" altLang="zh-TW" sz="1400" b="1" dirty="0" smtClean="0">
                  <a:solidFill>
                    <a:sysClr val="windowText" lastClr="000000"/>
                  </a:solidFill>
                  <a:latin typeface="Century Gothic" panose="020B0502020202020204" pitchFamily="34" charset="0"/>
                  <a:ea typeface="微軟正黑體" panose="020B0604030504040204" pitchFamily="34" charset="-120"/>
                </a:rPr>
                <a:t>FANG</a:t>
              </a:r>
              <a:r>
                <a:rPr lang="zh-TW" altLang="en-US" sz="1400" b="1" dirty="0" smtClean="0">
                  <a:solidFill>
                    <a:sysClr val="windowText" lastClr="000000"/>
                  </a:solidFill>
                  <a:latin typeface="Century Gothic" panose="020B0502020202020204" pitchFamily="34" charset="0"/>
                  <a:ea typeface="微軟正黑體" panose="020B0604030504040204" pitchFamily="34" charset="-120"/>
                </a:rPr>
                <a:t> </a:t>
              </a:r>
              <a:endParaRPr lang="en-US" altLang="zh-TW" sz="1400" b="1" dirty="0" smtClean="0">
                <a:solidFill>
                  <a:sysClr val="windowText" lastClr="000000"/>
                </a:solidFill>
                <a:latin typeface="Century Gothic" panose="020B0502020202020204" pitchFamily="34" charset="0"/>
                <a:ea typeface="微軟正黑體" panose="020B0604030504040204" pitchFamily="34" charset="-120"/>
              </a:endParaRPr>
            </a:p>
            <a:p>
              <a:pPr>
                <a:lnSpc>
                  <a:spcPts val="1200"/>
                </a:lnSpc>
              </a:pPr>
              <a:r>
                <a:rPr lang="en-US" altLang="zh-TW" sz="1200" dirty="0" smtClean="0">
                  <a:solidFill>
                    <a:sysClr val="windowText" lastClr="000000"/>
                  </a:solidFill>
                  <a:latin typeface="Century Gothic" panose="020B0502020202020204" pitchFamily="34" charset="0"/>
                  <a:ea typeface="微軟正黑體" panose="020B0604030504040204" pitchFamily="34" charset="-120"/>
                </a:rPr>
                <a:t>  MEDICAL MATERIALS</a:t>
              </a:r>
              <a:endParaRPr lang="zh-TW" altLang="en-US" sz="12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微軟正黑體" panose="020B0604030504040204" pitchFamily="34" charset="-120"/>
              </a:endParaRPr>
            </a:p>
          </p:txBody>
        </p:sp>
        <p:pic>
          <p:nvPicPr>
            <p:cNvPr id="55" name="圖片 54"/>
            <p:cNvPicPr>
              <a:picLocks noChangeAspect="1"/>
            </p:cNvPicPr>
            <p:nvPr/>
          </p:nvPicPr>
          <p:blipFill>
            <a:blip r:embed="rId4" cstate="print">
              <a:duotone>
                <a:prstClr val="black"/>
                <a:srgbClr val="F16C71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5288" y="90488"/>
              <a:ext cx="408560" cy="408560"/>
            </a:xfrm>
            <a:prstGeom prst="rect">
              <a:avLst/>
            </a:prstGeom>
            <a:solidFill>
              <a:srgbClr val="FF8B8B">
                <a:alpha val="0"/>
              </a:srgbClr>
            </a:solidFill>
          </p:spPr>
        </p:pic>
      </p:grpSp>
      <p:pic>
        <p:nvPicPr>
          <p:cNvPr id="56" name="Picture 6" descr="認識Artificer | Artificer健康生活用品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7733" y="1997972"/>
            <a:ext cx="703530" cy="547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Download Intertek Logo in SVG Vector or PNG File Format - Logo.win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990" y="1877888"/>
            <a:ext cx="1215743" cy="810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12" descr="歐洲合格認證- 维基百科，自由的百科全书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7581" y="2201909"/>
            <a:ext cx="284056" cy="202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14" descr="File:Astm hq west conshohocken 012.png - Wikimedia Commons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5755" y="2181496"/>
            <a:ext cx="286854" cy="263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矩形 58"/>
          <p:cNvSpPr/>
          <p:nvPr/>
        </p:nvSpPr>
        <p:spPr>
          <a:xfrm>
            <a:off x="6325902" y="8002792"/>
            <a:ext cx="1140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1800" b="1" dirty="0" smtClean="0">
                <a:latin typeface="Century Gothic" panose="020B0502020202020204" pitchFamily="34" charset="0"/>
                <a:ea typeface="微軟正黑體" panose="020B0604030504040204" pitchFamily="34" charset="-120"/>
              </a:rPr>
              <a:t>TPC- 200</a:t>
            </a:r>
            <a:endParaRPr lang="en-US" altLang="zh-TW" sz="1800" b="1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5363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2493</TotalTime>
  <Words>234</Words>
  <Application>Microsoft Office PowerPoint</Application>
  <PresentationFormat>自訂</PresentationFormat>
  <Paragraphs>105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微軟正黑體</vt:lpstr>
      <vt:lpstr>新細明體</vt:lpstr>
      <vt:lpstr>Arial</vt:lpstr>
      <vt:lpstr>Calibri</vt:lpstr>
      <vt:lpstr>Calibri Light</vt:lpstr>
      <vt:lpstr>Century Gothic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CatherineShih(石美蓉)</dc:creator>
  <cp:lastModifiedBy>ShaneZheng(鄭宇軒)</cp:lastModifiedBy>
  <cp:revision>582</cp:revision>
  <cp:lastPrinted>2020-10-05T01:38:33Z</cp:lastPrinted>
  <dcterms:created xsi:type="dcterms:W3CDTF">2020-09-26T07:30:30Z</dcterms:created>
  <dcterms:modified xsi:type="dcterms:W3CDTF">2020-11-05T09:08:52Z</dcterms:modified>
</cp:coreProperties>
</file>